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92" r:id="rId3"/>
    <p:sldId id="272" r:id="rId4"/>
    <p:sldId id="258" r:id="rId5"/>
    <p:sldId id="257" r:id="rId6"/>
    <p:sldId id="260" r:id="rId7"/>
    <p:sldId id="293" r:id="rId8"/>
    <p:sldId id="259" r:id="rId9"/>
    <p:sldId id="261" r:id="rId10"/>
    <p:sldId id="294" r:id="rId11"/>
    <p:sldId id="298" r:id="rId12"/>
    <p:sldId id="277" r:id="rId13"/>
    <p:sldId id="276" r:id="rId14"/>
    <p:sldId id="283" r:id="rId15"/>
    <p:sldId id="280" r:id="rId16"/>
    <p:sldId id="281" r:id="rId17"/>
    <p:sldId id="282" r:id="rId18"/>
    <p:sldId id="295" r:id="rId19"/>
    <p:sldId id="284" r:id="rId20"/>
    <p:sldId id="267" r:id="rId21"/>
    <p:sldId id="286" r:id="rId22"/>
    <p:sldId id="264" r:id="rId23"/>
    <p:sldId id="290" r:id="rId24"/>
    <p:sldId id="296" r:id="rId25"/>
    <p:sldId id="270" r:id="rId26"/>
    <p:sldId id="297" r:id="rId27"/>
    <p:sldId id="287" r:id="rId28"/>
    <p:sldId id="28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9"/>
    <p:restoredTop sz="96327"/>
  </p:normalViewPr>
  <p:slideViewPr>
    <p:cSldViewPr snapToGrid="0">
      <p:cViewPr varScale="1">
        <p:scale>
          <a:sx n="127" d="100"/>
          <a:sy n="127" d="100"/>
        </p:scale>
        <p:origin x="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90A7B-1D97-4947-BC16-43ABE977B57B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6B60F-B8A6-7E4F-B7EC-85DA83042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2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695A-E0B2-9D42-852B-A258BCA5995B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463-96D0-1940-B444-AEFC42289613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52B7-0B5C-2546-B046-110D0D0CBF61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7145A-E4AE-844B-85F6-8B47BDB83C3B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306C-404E-F142-8549-3100E8371886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6166-6EB8-2B44-A892-6509A41C725D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0E1E-1C97-954D-A797-9FA53DBBEB51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2D8D-8298-6E43-ADD9-0E7FA2CB8F19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C5EC-5E37-4F4D-B307-3B73BD209957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B5CE-653A-ED4D-8361-00BE872EAA21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33C7-E150-A54E-9000-ED4BC83E808C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8954-C21F-4941-9585-B72B6E345148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3173-2391-8C4E-B411-EABA397765E3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3B6D-D930-8D4F-8E75-330B22562140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75A2-426E-224E-99D0-1D6555792CE5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AACD-5EF0-B64F-8360-5C45C3D18FD6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A43C2-7E08-5243-B93C-FF468F41278F}" type="datetime1">
              <a:rPr lang="en-US" smtClean="0"/>
              <a:t>7/15/25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call0912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0FDD-74C4-F45F-F6E4-BD9B19DCD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166219"/>
            <a:ext cx="8915399" cy="2262781"/>
          </a:xfrm>
        </p:spPr>
        <p:txBody>
          <a:bodyPr>
            <a:normAutofit/>
          </a:bodyPr>
          <a:lstStyle/>
          <a:p>
            <a:r>
              <a:rPr lang="en-US" sz="4800" b="1" dirty="0"/>
              <a:t>Rich Family Genealogy . . . </a:t>
            </a:r>
            <a:br>
              <a:rPr lang="en-US" sz="4800" b="1" dirty="0"/>
            </a:br>
            <a:r>
              <a:rPr lang="en-US" sz="4800" b="1" dirty="0"/>
              <a:t>A Work in Progress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7691B-4535-653B-0AD4-AA3B2A7CF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005471"/>
            <a:ext cx="8915399" cy="1898192"/>
          </a:xfrm>
        </p:spPr>
        <p:txBody>
          <a:bodyPr>
            <a:normAutofit/>
          </a:bodyPr>
          <a:lstStyle/>
          <a:p>
            <a:r>
              <a:rPr lang="en-US" sz="2000" dirty="0"/>
              <a:t>Presented by:</a:t>
            </a:r>
          </a:p>
          <a:p>
            <a:r>
              <a:rPr lang="en-US" sz="2000" dirty="0"/>
              <a:t>Marcia Call (</a:t>
            </a:r>
            <a:r>
              <a:rPr lang="en-US" sz="2000" dirty="0">
                <a:hlinkClick r:id="rId2"/>
              </a:rPr>
              <a:t>mcall0912@gmail.com</a:t>
            </a:r>
            <a:r>
              <a:rPr lang="en-US" sz="2000" dirty="0"/>
              <a:t>, 703.819.4569)</a:t>
            </a:r>
          </a:p>
          <a:p>
            <a:r>
              <a:rPr lang="en-US" sz="2000" dirty="0"/>
              <a:t>Holt Huddle, Fall Creek Falls State Park, Tennessee</a:t>
            </a:r>
          </a:p>
          <a:p>
            <a:r>
              <a:rPr lang="en-US" sz="2000" dirty="0"/>
              <a:t>July 8,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75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B1EC0-E394-AA10-01AA-FDCFA03DC7E6}"/>
              </a:ext>
            </a:extLst>
          </p:cNvPr>
          <p:cNvSpPr txBox="1"/>
          <p:nvPr/>
        </p:nvSpPr>
        <p:spPr>
          <a:xfrm>
            <a:off x="1619182" y="630283"/>
            <a:ext cx="9345546" cy="1175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Edward Rich and 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Margaret Jane Meadows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C7986-69C2-AC83-D426-DD4D3AF1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77" y="2130864"/>
            <a:ext cx="9255374" cy="3122161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684FCD1A-BC76-C31D-711F-F660CF1494E2}"/>
              </a:ext>
            </a:extLst>
          </p:cNvPr>
          <p:cNvSpPr/>
          <p:nvPr/>
        </p:nvSpPr>
        <p:spPr>
          <a:xfrm>
            <a:off x="5725326" y="1679310"/>
            <a:ext cx="484632" cy="15116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person and person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1C9672C9-66FF-8E27-2D51-1E8C03888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2" r="6113"/>
          <a:stretch/>
        </p:blipFill>
        <p:spPr>
          <a:xfrm>
            <a:off x="8427306" y="253318"/>
            <a:ext cx="3669683" cy="6351363"/>
          </a:xfrm>
          <a:prstGeom prst="rect">
            <a:avLst/>
          </a:prstGeom>
        </p:spPr>
      </p:pic>
      <p:sp>
        <p:nvSpPr>
          <p:cNvPr id="62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solidFill>
                  <a:srgbClr val="FEFFFF"/>
                </a:solidFill>
              </a:rPr>
              <a:t>Edward W. Rich and Margaret Jane Meadows (From Rebecca Smith told to son, </a:t>
            </a:r>
            <a:r>
              <a:rPr lang="en-US" sz="2500" dirty="0" err="1">
                <a:solidFill>
                  <a:srgbClr val="FEFFFF"/>
                </a:solidFill>
              </a:rPr>
              <a:t>Lathern</a:t>
            </a:r>
            <a:r>
              <a:rPr lang="en-US" sz="2500" dirty="0">
                <a:solidFill>
                  <a:srgbClr val="FEFFFF"/>
                </a:solidFill>
              </a:rPr>
              <a:t>)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4467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EFFFF"/>
                </a:solidFill>
              </a:rPr>
              <a:t>What we know about Edward W. Rich: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Born 1859 in Richton, Perry County, Mississippi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Married Margaret Jane Meadows in 1879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Considered a wealthy man – 1,000 acres, 10 wagons, 10 teams of 5-yokes of oxen (50!)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Had 11 children (1880 – 1900) – 7 boys, 4 girls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Children: Rebecca, Samuel, Steven C., Mary, Martha, Alex, Charles, Henry, Eliza, Mary Jane (Josie), Walter Lee</a:t>
            </a:r>
          </a:p>
          <a:p>
            <a:pPr>
              <a:buClr>
                <a:schemeClr val="tx1"/>
              </a:buClr>
            </a:pPr>
            <a:r>
              <a:rPr lang="en-US" dirty="0" err="1">
                <a:solidFill>
                  <a:srgbClr val="FEFFFF"/>
                </a:solidFill>
              </a:rPr>
              <a:t>Lathern</a:t>
            </a:r>
            <a:r>
              <a:rPr lang="en-US" dirty="0">
                <a:solidFill>
                  <a:srgbClr val="FEFFFF"/>
                </a:solidFill>
              </a:rPr>
              <a:t> said he married 6 more times and had more children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Died in 1944; buried in Frisco Cemetery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99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person and person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1C9672C9-66FF-8E27-2D51-1E8C03888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2" r="6113"/>
          <a:stretch/>
        </p:blipFill>
        <p:spPr>
          <a:xfrm>
            <a:off x="8427306" y="253318"/>
            <a:ext cx="3669683" cy="6351363"/>
          </a:xfrm>
          <a:prstGeom prst="rect">
            <a:avLst/>
          </a:prstGeom>
        </p:spPr>
      </p:pic>
      <p:sp>
        <p:nvSpPr>
          <p:cNvPr id="62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solidFill>
                  <a:srgbClr val="FEFFFF"/>
                </a:solidFill>
              </a:rPr>
              <a:t>Edward W. Rich and Margaret Jane Meadows (From Rebecca Smith told to son, </a:t>
            </a:r>
            <a:r>
              <a:rPr lang="en-US" sz="2500" dirty="0" err="1">
                <a:solidFill>
                  <a:srgbClr val="FEFFFF"/>
                </a:solidFill>
              </a:rPr>
              <a:t>Lathern</a:t>
            </a:r>
            <a:r>
              <a:rPr lang="en-US" sz="2500" dirty="0">
                <a:solidFill>
                  <a:srgbClr val="FEFFFF"/>
                </a:solidFill>
              </a:rPr>
              <a:t>)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4467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EFFFF"/>
                </a:solidFill>
              </a:rPr>
              <a:t>What we know about Margaret Jane Meadows: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Born 1861 in Richton, Perry County, Mississippi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Married Edward W. Rich in 1879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Had 11 children (1880 – 1900) – 7 boys, 4 girls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Described by </a:t>
            </a:r>
            <a:r>
              <a:rPr lang="en-US" dirty="0" err="1">
                <a:solidFill>
                  <a:srgbClr val="FEFFFF"/>
                </a:solidFill>
              </a:rPr>
              <a:t>Lathern’s</a:t>
            </a:r>
            <a:r>
              <a:rPr lang="en-US" dirty="0">
                <a:solidFill>
                  <a:srgbClr val="FEFFFF"/>
                </a:solidFill>
              </a:rPr>
              <a:t> mother, Rebecca, as “sweetest woman who ever lived”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Died in 1915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Lived and died in Richton; buried in Frisco Cemetery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61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person and person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1C9672C9-66FF-8E27-2D51-1E8C03888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2" r="6113"/>
          <a:stretch/>
        </p:blipFill>
        <p:spPr>
          <a:xfrm>
            <a:off x="8427306" y="253318"/>
            <a:ext cx="3669683" cy="6351363"/>
          </a:xfrm>
          <a:prstGeom prst="rect">
            <a:avLst/>
          </a:prstGeom>
        </p:spPr>
      </p:pic>
      <p:sp>
        <p:nvSpPr>
          <p:cNvPr id="62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solidFill>
                  <a:srgbClr val="FEFFFF"/>
                </a:solidFill>
              </a:rPr>
              <a:t>What do we know about the kids?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446765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11 children (1880 – 1900) – 7 boys, 4 girls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Names: Rebecca, Samuel, Steven C. III, Mary, Martha, Arthur Alexander, C.S., Henry, Eliza, Joseph, Walter</a:t>
            </a:r>
          </a:p>
          <a:p>
            <a:pPr>
              <a:buClr>
                <a:schemeClr val="tx1"/>
              </a:buClr>
            </a:pPr>
            <a:r>
              <a:rPr lang="en-US" dirty="0" err="1">
                <a:solidFill>
                  <a:srgbClr val="FEFFFF"/>
                </a:solidFill>
              </a:rPr>
              <a:t>Lathern’s</a:t>
            </a:r>
            <a:r>
              <a:rPr lang="en-US" dirty="0">
                <a:solidFill>
                  <a:srgbClr val="FEFFFF"/>
                </a:solidFill>
              </a:rPr>
              <a:t> mother, Rebecca, was the oldest (b. 1880)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Samuel (b. 1881) said to have been whipped by father with a chain and died few days later (</a:t>
            </a:r>
            <a:r>
              <a:rPr lang="en-US" dirty="0" err="1">
                <a:solidFill>
                  <a:srgbClr val="FEFFFF"/>
                </a:solidFill>
              </a:rPr>
              <a:t>Lathern</a:t>
            </a:r>
            <a:r>
              <a:rPr lang="en-US" dirty="0">
                <a:solidFill>
                  <a:srgbClr val="FEFFFF"/>
                </a:solidFill>
              </a:rPr>
              <a:t>) in 1897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Mary Rich (b./d. 1886)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Martha Rich (b. 1888) died at the age of 12 sweeping embers when her dress caught on fire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C. S. Rich (b. 1891) was #7 and his closest sibling was #6, Alex (b. 1889)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dirty="0">
                <a:solidFill>
                  <a:srgbClr val="FEFFFF"/>
                </a:solidFill>
              </a:rPr>
              <a:t>Daddy and Uncle Ellis had over 25 Rich first cousins! 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38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40EF46-C447-7469-B8B1-D2249AE62CB2}"/>
              </a:ext>
            </a:extLst>
          </p:cNvPr>
          <p:cNvSpPr txBox="1"/>
          <p:nvPr/>
        </p:nvSpPr>
        <p:spPr>
          <a:xfrm>
            <a:off x="1569026" y="145595"/>
            <a:ext cx="955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Edward W. Rich’s Bible</a:t>
            </a:r>
            <a:endParaRPr lang="en-US" sz="2000" b="1" dirty="0"/>
          </a:p>
        </p:txBody>
      </p:sp>
      <p:pic>
        <p:nvPicPr>
          <p:cNvPr id="4" name="Picture 3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06ED72E7-5FC3-9CA2-E758-850052360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863" y="617838"/>
            <a:ext cx="4593018" cy="5955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C3E6D-FDF4-88E6-903E-E4C13595F07F}"/>
              </a:ext>
            </a:extLst>
          </p:cNvPr>
          <p:cNvSpPr txBox="1"/>
          <p:nvPr/>
        </p:nvSpPr>
        <p:spPr>
          <a:xfrm>
            <a:off x="1480930" y="1272209"/>
            <a:ext cx="520407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 1:</a:t>
            </a:r>
            <a:br>
              <a:rPr lang="en-US" dirty="0"/>
            </a:br>
            <a:r>
              <a:rPr lang="en-US" dirty="0"/>
              <a:t>E.W. Rich was born October 30, 1859</a:t>
            </a:r>
          </a:p>
          <a:p>
            <a:r>
              <a:rPr lang="en-US" dirty="0"/>
              <a:t>Margret J. Rich was born September 9</a:t>
            </a:r>
            <a:r>
              <a:rPr lang="en-US" baseline="30000" dirty="0"/>
              <a:t>th</a:t>
            </a:r>
            <a:r>
              <a:rPr lang="en-US" dirty="0"/>
              <a:t> 1861.</a:t>
            </a:r>
          </a:p>
          <a:p>
            <a:r>
              <a:rPr lang="en-US" dirty="0"/>
              <a:t>Becca Rich was born March 16</a:t>
            </a:r>
            <a:r>
              <a:rPr lang="en-US" baseline="30000" dirty="0"/>
              <a:t>th</a:t>
            </a:r>
            <a:r>
              <a:rPr lang="en-US" dirty="0"/>
              <a:t> 1880</a:t>
            </a:r>
          </a:p>
          <a:p>
            <a:r>
              <a:rPr lang="en-US" dirty="0"/>
              <a:t>Samuel Rich was born August 8, 1881</a:t>
            </a:r>
          </a:p>
          <a:p>
            <a:r>
              <a:rPr lang="en-US" dirty="0"/>
              <a:t>Stephen C. Rich was born February 15</a:t>
            </a:r>
            <a:r>
              <a:rPr lang="en-US" baseline="30000" dirty="0"/>
              <a:t>th</a:t>
            </a:r>
            <a:r>
              <a:rPr lang="en-US" dirty="0"/>
              <a:t>, 1884</a:t>
            </a:r>
          </a:p>
          <a:p>
            <a:r>
              <a:rPr lang="en-US" dirty="0"/>
              <a:t>Martha Rich was born February 14th, 1888</a:t>
            </a:r>
          </a:p>
          <a:p>
            <a:r>
              <a:rPr lang="en-US" dirty="0"/>
              <a:t>Alex A. Rich was born October 29</a:t>
            </a:r>
            <a:r>
              <a:rPr lang="en-US" baseline="30000" dirty="0"/>
              <a:t>th</a:t>
            </a:r>
            <a:r>
              <a:rPr lang="en-US" dirty="0"/>
              <a:t> 1889</a:t>
            </a:r>
          </a:p>
          <a:p>
            <a:r>
              <a:rPr lang="en-US" dirty="0"/>
              <a:t>Charles Rich was born October 16</a:t>
            </a:r>
            <a:r>
              <a:rPr lang="en-US" baseline="30000" dirty="0"/>
              <a:t>th</a:t>
            </a:r>
            <a:r>
              <a:rPr lang="en-US" dirty="0"/>
              <a:t> 1890</a:t>
            </a:r>
          </a:p>
          <a:p>
            <a:r>
              <a:rPr lang="en-US" dirty="0"/>
              <a:t>Henry R. Rich was born March 16</a:t>
            </a:r>
            <a:r>
              <a:rPr lang="en-US" baseline="30000" dirty="0"/>
              <a:t>th </a:t>
            </a:r>
            <a:r>
              <a:rPr lang="en-US" dirty="0"/>
              <a:t>1892</a:t>
            </a:r>
          </a:p>
          <a:p>
            <a:r>
              <a:rPr lang="en-US" dirty="0"/>
              <a:t>Eliza Rich was born April 11</a:t>
            </a:r>
            <a:r>
              <a:rPr lang="en-US" baseline="30000" dirty="0"/>
              <a:t>th</a:t>
            </a:r>
            <a:r>
              <a:rPr lang="en-US" dirty="0"/>
              <a:t> 1895</a:t>
            </a:r>
          </a:p>
          <a:p>
            <a:r>
              <a:rPr lang="en-US" dirty="0"/>
              <a:t>Joseph E. Rich was born June 21st 1897</a:t>
            </a:r>
          </a:p>
          <a:p>
            <a:r>
              <a:rPr lang="en-US" dirty="0"/>
              <a:t>Walter L. Rich was born August 17</a:t>
            </a:r>
            <a:r>
              <a:rPr lang="en-US" baseline="30000" dirty="0"/>
              <a:t>th</a:t>
            </a:r>
            <a:r>
              <a:rPr lang="en-US" dirty="0"/>
              <a:t> 1900</a:t>
            </a:r>
          </a:p>
          <a:p>
            <a:endParaRPr lang="en-US" dirty="0"/>
          </a:p>
          <a:p>
            <a:r>
              <a:rPr lang="en-US" dirty="0"/>
              <a:t>Column 2: </a:t>
            </a:r>
          </a:p>
          <a:p>
            <a:r>
              <a:rPr lang="en-US" dirty="0"/>
              <a:t>Mary Rich was born Sept</a:t>
            </a:r>
          </a:p>
          <a:p>
            <a:r>
              <a:rPr lang="en-US" dirty="0"/>
              <a:t>Sept 1886</a:t>
            </a:r>
          </a:p>
          <a:p>
            <a:r>
              <a:rPr lang="en-US" dirty="0"/>
              <a:t>4. Mary Rich was born Sep ? 1886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386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40EF46-C447-7469-B8B1-D2249AE62CB2}"/>
              </a:ext>
            </a:extLst>
          </p:cNvPr>
          <p:cNvSpPr txBox="1"/>
          <p:nvPr/>
        </p:nvSpPr>
        <p:spPr>
          <a:xfrm>
            <a:off x="347870" y="168965"/>
            <a:ext cx="8299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Edward W. Rich’s Bible</a:t>
            </a:r>
          </a:p>
          <a:p>
            <a:pPr algn="ctr"/>
            <a:endParaRPr lang="en-US" sz="2000" b="1" dirty="0"/>
          </a:p>
        </p:txBody>
      </p:sp>
      <p:pic>
        <p:nvPicPr>
          <p:cNvPr id="4" name="Picture 3" descr="A picture containing text, handwriting, document&#10;&#10;Description automatically generated">
            <a:extLst>
              <a:ext uri="{FF2B5EF4-FFF2-40B4-BE49-F238E27FC236}">
                <a16:creationId xmlns:a16="http://schemas.microsoft.com/office/drawing/2014/main" id="{C531B40A-B304-773E-4CE2-7A74C62EC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087" y="0"/>
            <a:ext cx="45135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CC2FA-9683-6F8E-61F4-E27491F4F6D5}"/>
              </a:ext>
            </a:extLst>
          </p:cNvPr>
          <p:cNvSpPr txBox="1"/>
          <p:nvPr/>
        </p:nvSpPr>
        <p:spPr>
          <a:xfrm>
            <a:off x="1480930" y="1272209"/>
            <a:ext cx="52040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E.W. Rich and Margret Meadows was married May 14</a:t>
            </a:r>
            <a:r>
              <a:rPr lang="en-US" baseline="30000" dirty="0"/>
              <a:t>th</a:t>
            </a:r>
            <a:r>
              <a:rPr lang="en-US" dirty="0"/>
              <a:t> 1879</a:t>
            </a:r>
          </a:p>
          <a:p>
            <a:r>
              <a:rPr lang="en-US" dirty="0"/>
              <a:t>_______________</a:t>
            </a:r>
          </a:p>
          <a:p>
            <a:r>
              <a:rPr lang="en-US" dirty="0"/>
              <a:t>Becca Rich was married December 4</a:t>
            </a:r>
            <a:r>
              <a:rPr lang="en-US" baseline="30000" dirty="0"/>
              <a:t>th </a:t>
            </a:r>
            <a:r>
              <a:rPr lang="en-US" dirty="0"/>
              <a:t>1902</a:t>
            </a:r>
          </a:p>
          <a:p>
            <a:endParaRPr lang="en-US" dirty="0"/>
          </a:p>
          <a:p>
            <a:r>
              <a:rPr lang="en-US" dirty="0"/>
              <a:t>Steven C. Rich was married November 25</a:t>
            </a:r>
            <a:r>
              <a:rPr lang="en-US" baseline="30000" dirty="0"/>
              <a:t>th </a:t>
            </a:r>
            <a:r>
              <a:rPr lang="en-US" dirty="0"/>
              <a:t>1906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649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40EF46-C447-7469-B8B1-D2249AE62CB2}"/>
              </a:ext>
            </a:extLst>
          </p:cNvPr>
          <p:cNvSpPr txBox="1"/>
          <p:nvPr/>
        </p:nvSpPr>
        <p:spPr>
          <a:xfrm>
            <a:off x="479765" y="120881"/>
            <a:ext cx="8299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Edward W. Rich’s Bible</a:t>
            </a:r>
          </a:p>
        </p:txBody>
      </p:sp>
      <p:pic>
        <p:nvPicPr>
          <p:cNvPr id="4" name="Picture 3" descr="A close-up of a newspaper&#10;&#10;Description automatically generated with medium confidence">
            <a:extLst>
              <a:ext uri="{FF2B5EF4-FFF2-40B4-BE49-F238E27FC236}">
                <a16:creationId xmlns:a16="http://schemas.microsoft.com/office/drawing/2014/main" id="{DA23D083-A151-7023-5D21-E0767FD57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028" y="-49427"/>
            <a:ext cx="438840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1C50EF-0352-7654-5021-2319B4FD2050}"/>
              </a:ext>
            </a:extLst>
          </p:cNvPr>
          <p:cNvSpPr txBox="1"/>
          <p:nvPr/>
        </p:nvSpPr>
        <p:spPr>
          <a:xfrm>
            <a:off x="1500809" y="1306851"/>
            <a:ext cx="58044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 1/2</a:t>
            </a:r>
            <a:br>
              <a:rPr lang="en-US" dirty="0"/>
            </a:br>
            <a:r>
              <a:rPr lang="en-US" dirty="0"/>
              <a:t>Martha Rich died February 12</a:t>
            </a:r>
            <a:r>
              <a:rPr lang="en-US" baseline="30000" dirty="0"/>
              <a:t>th</a:t>
            </a:r>
            <a:r>
              <a:rPr lang="en-US" dirty="0"/>
              <a:t> 1896</a:t>
            </a:r>
          </a:p>
          <a:p>
            <a:r>
              <a:rPr lang="en-US" dirty="0"/>
              <a:t>Samuel Rich died January 12. 1897</a:t>
            </a:r>
          </a:p>
          <a:p>
            <a:r>
              <a:rPr lang="en-US" dirty="0"/>
              <a:t>Charles Rich Died Feb. 28</a:t>
            </a:r>
            <a:r>
              <a:rPr lang="en-US" baseline="30000" dirty="0"/>
              <a:t>th</a:t>
            </a:r>
            <a:r>
              <a:rPr lang="en-US" dirty="0"/>
              <a:t>, 1942.</a:t>
            </a:r>
          </a:p>
          <a:p>
            <a:r>
              <a:rPr lang="en-US" dirty="0"/>
              <a:t>Lee Rich Died 1945</a:t>
            </a:r>
          </a:p>
          <a:p>
            <a:r>
              <a:rPr lang="en-US" dirty="0"/>
              <a:t>Becca Died April 6-1949</a:t>
            </a:r>
          </a:p>
          <a:p>
            <a:r>
              <a:rPr lang="en-US" dirty="0"/>
              <a:t>Stephen Rich Died Aug. 9, 1952</a:t>
            </a:r>
          </a:p>
          <a:p>
            <a:r>
              <a:rPr lang="en-US" dirty="0"/>
              <a:t>Henry Rich died </a:t>
            </a:r>
            <a:r>
              <a:rPr lang="en-US" strike="sngStrike" dirty="0"/>
              <a:t>Aug</a:t>
            </a:r>
            <a:r>
              <a:rPr lang="en-US" dirty="0"/>
              <a:t> Sept 1961 Biloxi Miss</a:t>
            </a:r>
          </a:p>
          <a:p>
            <a:r>
              <a:rPr lang="en-US" dirty="0"/>
              <a:t>Alex Rich 1964 Philadelphia Mi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11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40EF46-C447-7469-B8B1-D2249AE62CB2}"/>
              </a:ext>
            </a:extLst>
          </p:cNvPr>
          <p:cNvSpPr txBox="1"/>
          <p:nvPr/>
        </p:nvSpPr>
        <p:spPr>
          <a:xfrm>
            <a:off x="-150430" y="0"/>
            <a:ext cx="8299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Edward W. Rich’s Bible</a:t>
            </a:r>
          </a:p>
        </p:txBody>
      </p:sp>
      <p:pic>
        <p:nvPicPr>
          <p:cNvPr id="4" name="Picture 3" descr="A close-up of a newspaper&#10;&#10;Description automatically generated with low confidence">
            <a:extLst>
              <a:ext uri="{FF2B5EF4-FFF2-40B4-BE49-F238E27FC236}">
                <a16:creationId xmlns:a16="http://schemas.microsoft.com/office/drawing/2014/main" id="{1A3E7E93-F4B9-7B1B-D41E-FD91F7168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720" y="98853"/>
            <a:ext cx="549028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E5754-3F9E-E8C7-BDDD-063FA76D319E}"/>
              </a:ext>
            </a:extLst>
          </p:cNvPr>
          <p:cNvSpPr txBox="1"/>
          <p:nvPr/>
        </p:nvSpPr>
        <p:spPr>
          <a:xfrm>
            <a:off x="1371600" y="1445999"/>
            <a:ext cx="5804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 1/2</a:t>
            </a:r>
            <a:br>
              <a:rPr lang="en-US" dirty="0"/>
            </a:br>
            <a:r>
              <a:rPr lang="en-US" dirty="0"/>
              <a:t>married by Bob </a:t>
            </a:r>
            <a:r>
              <a:rPr lang="en-US" dirty="0" err="1"/>
              <a:t>Prine</a:t>
            </a:r>
            <a:endParaRPr lang="en-US" dirty="0"/>
          </a:p>
          <a:p>
            <a:r>
              <a:rPr lang="en-US" dirty="0"/>
              <a:t>Marriage license at state line </a:t>
            </a:r>
          </a:p>
          <a:p>
            <a:r>
              <a:rPr lang="en-US" dirty="0"/>
              <a:t>Issued by </a:t>
            </a:r>
            <a:r>
              <a:rPr lang="en-US" dirty="0" err="1"/>
              <a:t>Peaster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28F7B4-A946-BAB3-C0A9-7092E50D3D0C}"/>
              </a:ext>
            </a:extLst>
          </p:cNvPr>
          <p:cNvSpPr txBox="1"/>
          <p:nvPr/>
        </p:nvSpPr>
        <p:spPr>
          <a:xfrm>
            <a:off x="1371600" y="4603173"/>
            <a:ext cx="5185063" cy="94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*possession of Dianne Rich Goodnight (Stephen C. Rich III’s granddaughter, Lonnie/Sam/Robert’s 2nd cousin)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48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B1EC0-E394-AA10-01AA-FDCFA03DC7E6}"/>
              </a:ext>
            </a:extLst>
          </p:cNvPr>
          <p:cNvSpPr txBox="1"/>
          <p:nvPr/>
        </p:nvSpPr>
        <p:spPr>
          <a:xfrm>
            <a:off x="1619182" y="630283"/>
            <a:ext cx="9345546" cy="117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Stephen Rich II and Eliza West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C7986-69C2-AC83-D426-DD4D3AF1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77" y="2130864"/>
            <a:ext cx="9255374" cy="3122161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684FCD1A-BC76-C31D-711F-F660CF1494E2}"/>
              </a:ext>
            </a:extLst>
          </p:cNvPr>
          <p:cNvSpPr/>
          <p:nvPr/>
        </p:nvSpPr>
        <p:spPr>
          <a:xfrm>
            <a:off x="7696631" y="1325977"/>
            <a:ext cx="484632" cy="15116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close-up of a grave stone&#10;&#10;Description automatically generated with medium confidence">
            <a:extLst>
              <a:ext uri="{FF2B5EF4-FFF2-40B4-BE49-F238E27FC236}">
                <a16:creationId xmlns:a16="http://schemas.microsoft.com/office/drawing/2014/main" id="{4259DD54-F5B1-83D8-3F8B-BAF96180B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8271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EFFFF"/>
                </a:solidFill>
              </a:rPr>
              <a:t>Stephen C. Rich II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1999"/>
            <a:ext cx="7145867" cy="4578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EFFFF"/>
                </a:solidFill>
              </a:rPr>
              <a:t>What we know about Stephen C. Rich II: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Born 1837 in Ellisville, Perry County, Mississippi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Married in 1859/60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Served in the Civil War as a Confederate soldier(1862-1865 with 2 different units)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Dammed Thompson Creek and created Rich’s Mill (Richton)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Had 10 children with Eliza – 1859 – 1880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Died 1904; buried in Richton at Frisco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dirty="0">
                <a:solidFill>
                  <a:srgbClr val="FEFFFF"/>
                </a:solidFill>
              </a:rPr>
              <a:t>What we don’t know: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Where he came from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Who his parents were . . . SPECULATION!</a:t>
            </a: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19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1790-F095-5DF8-DCBE-3F3CB9F8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BDCAD-750F-98C3-78C9-7389A8F77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77736"/>
            <a:ext cx="8915400" cy="3777622"/>
          </a:xfrm>
        </p:spPr>
        <p:txBody>
          <a:bodyPr/>
          <a:lstStyle/>
          <a:p>
            <a:r>
              <a:rPr lang="en-US" sz="2400" dirty="0"/>
              <a:t>Introduction</a:t>
            </a:r>
          </a:p>
          <a:p>
            <a:r>
              <a:rPr lang="en-US" sz="2400" dirty="0"/>
              <a:t>C. S. Rich and Vera Farmer</a:t>
            </a:r>
          </a:p>
          <a:p>
            <a:r>
              <a:rPr lang="en-US" sz="2400" dirty="0"/>
              <a:t>Edward W. Rich and Margaret Jane Meadows</a:t>
            </a:r>
          </a:p>
          <a:p>
            <a:r>
              <a:rPr lang="en-US" sz="2400" dirty="0"/>
              <a:t>Stephen C. Rich II and Eliza West</a:t>
            </a:r>
          </a:p>
          <a:p>
            <a:r>
              <a:rPr lang="en-US" sz="2400" dirty="0"/>
              <a:t>Stephen C. Rich I and </a:t>
            </a:r>
            <a:r>
              <a:rPr lang="en-US" sz="2400" dirty="0" err="1"/>
              <a:t>Phariby</a:t>
            </a:r>
            <a:r>
              <a:rPr lang="en-US" sz="2400" dirty="0"/>
              <a:t> Overstreet</a:t>
            </a:r>
          </a:p>
          <a:p>
            <a:r>
              <a:rPr lang="en-US" sz="2400" dirty="0"/>
              <a:t>Research Interests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54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A close-up of a tombstone&#10;&#10;Description automatically generated with medium confidence">
            <a:extLst>
              <a:ext uri="{FF2B5EF4-FFF2-40B4-BE49-F238E27FC236}">
                <a16:creationId xmlns:a16="http://schemas.microsoft.com/office/drawing/2014/main" id="{37F1235B-4493-9D88-5C87-B1A4488B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646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36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EFFFF"/>
                </a:solidFill>
              </a:rPr>
              <a:t>Eliza West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5" y="2051878"/>
            <a:ext cx="7145867" cy="42793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EFFFF"/>
                </a:solidFill>
              </a:rPr>
              <a:t>What we know about Eliza West: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Born 1839 in Greene County, Mississippi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Both father (Charles) and mother were dead by 1848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Adopted by Uncle Willis Hayes West along with her 3 sisters; moved to Clarke County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Married in 1859/60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Had 10 children (1859 – 1880)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Died 1904; buried in Richton at Frisco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dirty="0">
                <a:solidFill>
                  <a:srgbClr val="FEFFFF"/>
                </a:solidFill>
              </a:rPr>
              <a:t>What we don’t know: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Who her mother was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dirty="0">
                <a:solidFill>
                  <a:srgbClr val="FEFFFF"/>
                </a:solidFill>
              </a:rPr>
              <a:t>NOTE: I could do a whole presentation on Eliza’s family thanks to Judy Robson West!</a:t>
            </a: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05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outdoor, sky, cloud, ground&#10;&#10;Description automatically generated">
            <a:extLst>
              <a:ext uri="{FF2B5EF4-FFF2-40B4-BE49-F238E27FC236}">
                <a16:creationId xmlns:a16="http://schemas.microsoft.com/office/drawing/2014/main" id="{D60B71B6-9E57-8776-531A-C3190562D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05" r="37973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78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What do we know about the kids?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10 children (1859-1880) – 6 boys, 4 girls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Names: Edward, Charles, Martha, William, Nancy, James, John, Kosciusko, Stephen, Mary Jane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Ed, Daddy </a:t>
            </a:r>
            <a:r>
              <a:rPr lang="en-US" dirty="0" err="1">
                <a:solidFill>
                  <a:srgbClr val="FEFFFF"/>
                </a:solidFill>
              </a:rPr>
              <a:t>Windy’s</a:t>
            </a:r>
            <a:r>
              <a:rPr lang="en-US" dirty="0">
                <a:solidFill>
                  <a:srgbClr val="FEFFFF"/>
                </a:solidFill>
              </a:rPr>
              <a:t> grandfather,  was the oldest (b. 1859)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Nancy (b. 1867) killed her brother, John, (b. 1872) in 1903 over their father’s estate – water rights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rgbClr val="FEFFFF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dirty="0">
                <a:solidFill>
                  <a:srgbClr val="FEFFFF"/>
                </a:solidFill>
              </a:rPr>
              <a:t>Daddy </a:t>
            </a:r>
            <a:r>
              <a:rPr lang="en-US" dirty="0" err="1">
                <a:solidFill>
                  <a:srgbClr val="FEFFFF"/>
                </a:solidFill>
              </a:rPr>
              <a:t>Windy’s</a:t>
            </a:r>
            <a:r>
              <a:rPr lang="en-US" dirty="0">
                <a:solidFill>
                  <a:srgbClr val="FEFFFF"/>
                </a:solidFill>
              </a:rPr>
              <a:t> father, C. S. Rich, had over 30 Rich first cousins!  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34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0F8755-53AA-1C0D-CB70-E06A3112A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Rolling Back Time to . . . </a:t>
            </a:r>
            <a:br>
              <a:rPr lang="en-US" sz="2800" dirty="0"/>
            </a:br>
            <a:r>
              <a:rPr lang="en-US" sz="2800" dirty="0"/>
              <a:t>Richton, Perry County, Mississippi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drawing of a building&#10;&#10;Description automatically generated with low confidence">
            <a:extLst>
              <a:ext uri="{FF2B5EF4-FFF2-40B4-BE49-F238E27FC236}">
                <a16:creationId xmlns:a16="http://schemas.microsoft.com/office/drawing/2014/main" id="{47477324-DAB7-B9E1-68D8-0E8348C90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3" r="7869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7D75A5-2E25-0959-D3E4-2DC04D951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599"/>
            <a:ext cx="5066419" cy="4048031"/>
          </a:xfrm>
        </p:spPr>
        <p:txBody>
          <a:bodyPr>
            <a:normAutofit/>
          </a:bodyPr>
          <a:lstStyle/>
          <a:p>
            <a:r>
              <a:rPr lang="en-US" dirty="0"/>
              <a:t>Originally Choctaw land</a:t>
            </a:r>
          </a:p>
          <a:p>
            <a:r>
              <a:rPr lang="en-US" dirty="0"/>
              <a:t>Discovered by DeSoto in 1500s</a:t>
            </a:r>
          </a:p>
          <a:p>
            <a:r>
              <a:rPr lang="en-US" dirty="0"/>
              <a:t>1805 Mississippi acquires land</a:t>
            </a:r>
          </a:p>
          <a:p>
            <a:r>
              <a:rPr lang="en-US" dirty="0"/>
              <a:t>First settlers in 1809</a:t>
            </a:r>
          </a:p>
          <a:p>
            <a:r>
              <a:rPr lang="en-US" dirty="0"/>
              <a:t>One BIG county known as Washington</a:t>
            </a:r>
          </a:p>
          <a:p>
            <a:r>
              <a:rPr lang="en-US" dirty="0"/>
              <a:t>1817 Mississippi statehood</a:t>
            </a:r>
          </a:p>
          <a:p>
            <a:r>
              <a:rPr lang="en-US" dirty="0"/>
              <a:t>1850s Riches, </a:t>
            </a:r>
            <a:r>
              <a:rPr lang="en-US" dirty="0" err="1"/>
              <a:t>Hintons</a:t>
            </a:r>
            <a:r>
              <a:rPr lang="en-US" dirty="0"/>
              <a:t>, </a:t>
            </a:r>
            <a:r>
              <a:rPr lang="en-US" dirty="0" err="1"/>
              <a:t>Holimans</a:t>
            </a:r>
            <a:r>
              <a:rPr lang="en-US" dirty="0"/>
              <a:t>, Mills, and </a:t>
            </a:r>
            <a:r>
              <a:rPr lang="en-US" dirty="0" err="1"/>
              <a:t>Walleys</a:t>
            </a:r>
            <a:r>
              <a:rPr lang="en-US" dirty="0"/>
              <a:t> arrive</a:t>
            </a:r>
          </a:p>
          <a:p>
            <a:r>
              <a:rPr lang="en-US" dirty="0"/>
              <a:t>Lynn Stevens McMullan’s family arrives in 1903!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F6AD2D-14E6-5D1C-E772-8897E84C364D}"/>
              </a:ext>
            </a:extLst>
          </p:cNvPr>
          <p:cNvSpPr txBox="1"/>
          <p:nvPr/>
        </p:nvSpPr>
        <p:spPr>
          <a:xfrm>
            <a:off x="860574" y="1692564"/>
            <a:ext cx="2681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Published in 1976</a:t>
            </a:r>
          </a:p>
        </p:txBody>
      </p:sp>
    </p:spTree>
    <p:extLst>
      <p:ext uri="{BB962C8B-B14F-4D97-AF65-F5344CB8AC3E}">
        <p14:creationId xmlns:p14="http://schemas.microsoft.com/office/powerpoint/2010/main" val="345985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B1EC0-E394-AA10-01AA-FDCFA03DC7E6}"/>
              </a:ext>
            </a:extLst>
          </p:cNvPr>
          <p:cNvSpPr txBox="1"/>
          <p:nvPr/>
        </p:nvSpPr>
        <p:spPr>
          <a:xfrm>
            <a:off x="1619182" y="582822"/>
            <a:ext cx="10756274" cy="1152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 is Richton, Mississippi?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F78CD-EDB2-9ACD-7654-9EAD4563A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987" y="1335506"/>
            <a:ext cx="3265055" cy="4919063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97D9A464-DCF3-0CE4-3A77-00D5158957AC}"/>
              </a:ext>
            </a:extLst>
          </p:cNvPr>
          <p:cNvSpPr/>
          <p:nvPr/>
        </p:nvSpPr>
        <p:spPr>
          <a:xfrm>
            <a:off x="4946427" y="4994110"/>
            <a:ext cx="1861609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2679A-C7E6-44E7-A530-46ED601C28EE}"/>
              </a:ext>
            </a:extLst>
          </p:cNvPr>
          <p:cNvSpPr txBox="1"/>
          <p:nvPr/>
        </p:nvSpPr>
        <p:spPr>
          <a:xfrm>
            <a:off x="5624576" y="2109356"/>
            <a:ext cx="5095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350 miles south of Milan, TN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230 miles south of Starkville, MS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100 miles southeast of Jackson, MS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20 miles east of Hattiesburg, MS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80 miles north of Biloxi, MS</a:t>
            </a:r>
          </a:p>
        </p:txBody>
      </p:sp>
    </p:spTree>
    <p:extLst>
      <p:ext uri="{BB962C8B-B14F-4D97-AF65-F5344CB8AC3E}">
        <p14:creationId xmlns:p14="http://schemas.microsoft.com/office/powerpoint/2010/main" val="1536205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B1EC0-E394-AA10-01AA-FDCFA03DC7E6}"/>
              </a:ext>
            </a:extLst>
          </p:cNvPr>
          <p:cNvSpPr txBox="1"/>
          <p:nvPr/>
        </p:nvSpPr>
        <p:spPr>
          <a:xfrm>
            <a:off x="1619182" y="448388"/>
            <a:ext cx="9345546" cy="1175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Stephen Rich I and 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Phariby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Overstreet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C7986-69C2-AC83-D426-DD4D3AF1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77" y="2130864"/>
            <a:ext cx="9255374" cy="3122161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684FCD1A-BC76-C31D-711F-F660CF1494E2}"/>
              </a:ext>
            </a:extLst>
          </p:cNvPr>
          <p:cNvSpPr/>
          <p:nvPr/>
        </p:nvSpPr>
        <p:spPr>
          <a:xfrm>
            <a:off x="9819869" y="1180982"/>
            <a:ext cx="484632" cy="15116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21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EFFFF"/>
                </a:solidFill>
              </a:rPr>
              <a:t>Who are you?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Probably from North Carolina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Probably father of Stephen C. Rich II PLUS 2 other sons – Peter and Jacob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May have died in his 30s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Wife?  </a:t>
            </a:r>
            <a:r>
              <a:rPr lang="en-US" dirty="0" err="1">
                <a:solidFill>
                  <a:srgbClr val="FEFFFF"/>
                </a:solidFill>
              </a:rPr>
              <a:t>Lathern</a:t>
            </a:r>
            <a:r>
              <a:rPr lang="en-US" dirty="0">
                <a:solidFill>
                  <a:srgbClr val="FEFFFF"/>
                </a:solidFill>
              </a:rPr>
              <a:t> says Hilda Hinton; Lonnie’s DNA matches and censuses suggest </a:t>
            </a:r>
            <a:r>
              <a:rPr lang="en-US" dirty="0" err="1">
                <a:solidFill>
                  <a:srgbClr val="FEFFFF"/>
                </a:solidFill>
              </a:rPr>
              <a:t>Phariby</a:t>
            </a:r>
            <a:r>
              <a:rPr lang="en-US" dirty="0">
                <a:solidFill>
                  <a:srgbClr val="FEFFFF"/>
                </a:solidFill>
              </a:rPr>
              <a:t> Overstreet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Who is </a:t>
            </a:r>
            <a:r>
              <a:rPr lang="en-US" dirty="0" err="1">
                <a:solidFill>
                  <a:srgbClr val="FEFFFF"/>
                </a:solidFill>
              </a:rPr>
              <a:t>Phariby</a:t>
            </a:r>
            <a:r>
              <a:rPr lang="en-US" dirty="0">
                <a:solidFill>
                  <a:srgbClr val="FEFFFF"/>
                </a:solidFill>
              </a:rPr>
              <a:t>? </a:t>
            </a:r>
            <a:r>
              <a:rPr lang="en-US" dirty="0" err="1">
                <a:solidFill>
                  <a:srgbClr val="FEFFFF"/>
                </a:solidFill>
              </a:rPr>
              <a:t>Phariby’s</a:t>
            </a:r>
            <a:r>
              <a:rPr lang="en-US" dirty="0">
                <a:solidFill>
                  <a:srgbClr val="FEFFFF"/>
                </a:solidFill>
              </a:rPr>
              <a:t> father was Braswell Overstreet who is reputed to have married Sara Bowie, a half-Creek Indian</a:t>
            </a:r>
          </a:p>
          <a:p>
            <a:pPr>
              <a:buClr>
                <a:schemeClr val="tx1"/>
              </a:buClr>
            </a:pPr>
            <a:r>
              <a:rPr lang="en-US" dirty="0" err="1">
                <a:solidFill>
                  <a:srgbClr val="FEFFFF"/>
                </a:solidFill>
              </a:rPr>
              <a:t>Phariby</a:t>
            </a:r>
            <a:r>
              <a:rPr lang="en-US" dirty="0">
                <a:solidFill>
                  <a:srgbClr val="FEFFFF"/>
                </a:solidFill>
              </a:rPr>
              <a:t> married Thomas Taylor and had 9 more children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dirty="0">
                <a:solidFill>
                  <a:srgbClr val="FEFFFF"/>
                </a:solidFill>
              </a:rPr>
              <a:t>More research is needed. No marriage records, burnt records, etc.</a:t>
            </a: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7F9EE-F92C-8D1A-B7A7-1A9EA1F09057}"/>
              </a:ext>
            </a:extLst>
          </p:cNvPr>
          <p:cNvSpPr txBox="1"/>
          <p:nvPr/>
        </p:nvSpPr>
        <p:spPr>
          <a:xfrm>
            <a:off x="8910888" y="1944521"/>
            <a:ext cx="26074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/>
              <a:t>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BD903-9A9D-FC61-DFF9-F26AEA93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54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B1EC0-E394-AA10-01AA-FDCFA03DC7E6}"/>
              </a:ext>
            </a:extLst>
          </p:cNvPr>
          <p:cNvSpPr txBox="1"/>
          <p:nvPr/>
        </p:nvSpPr>
        <p:spPr>
          <a:xfrm>
            <a:off x="944926" y="3202116"/>
            <a:ext cx="10471750" cy="1010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Interests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73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1C88A-9D9E-13BA-EB5A-042FA5CC1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780" y="271797"/>
            <a:ext cx="9792585" cy="676893"/>
          </a:xfrm>
        </p:spPr>
        <p:txBody>
          <a:bodyPr/>
          <a:lstStyle/>
          <a:p>
            <a:r>
              <a:rPr lang="en-US" dirty="0"/>
              <a:t>Research Interests?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45294-1915-3460-6246-AD9F5920F761}"/>
              </a:ext>
            </a:extLst>
          </p:cNvPr>
          <p:cNvSpPr txBox="1"/>
          <p:nvPr/>
        </p:nvSpPr>
        <p:spPr>
          <a:xfrm>
            <a:off x="1830780" y="948690"/>
            <a:ext cx="900149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212121"/>
                </a:solidFill>
                <a:effectLst/>
              </a:rPr>
              <a:t>STEPHEN C. RICH I: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Where did Stephen C. Rich I come from? NC? SC?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Who did Stephen C. Rich I marry? Hinton or Overstreet?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What do we know about either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</a:rPr>
              <a:t>Hintons</a:t>
            </a: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 or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</a:rPr>
              <a:t>Overstreets</a:t>
            </a: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?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212121"/>
                </a:solidFill>
                <a:effectLst/>
              </a:rPr>
              <a:t>STEPHEN C. RICH II: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Where did Stephen C. Rich II come from? NC? SC?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How did Eliza West’s parents die?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What was her mother’s name?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212121"/>
                </a:solidFill>
                <a:effectLst/>
              </a:rPr>
              <a:t>EDWARD W. RICH: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How did Margaret Jane Meadows’ father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</a:rPr>
              <a:t>Micajah</a:t>
            </a: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 (Ed Rich’s wife) end up marrying Mary Jane Hamm from New York?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What do we know about the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</a:rPr>
              <a:t>Hamms</a:t>
            </a: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212121"/>
                </a:solidFill>
                <a:effectLst/>
              </a:rPr>
              <a:t>GENERAL: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Are the Wests in the Holt line related to the Wests in the Rich line?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Was John Sterling West one of the four legislators in the MS legislature to vote against secession?  What do we know about him?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Did we hold slaves?  If so, who and how many? What do we know about them?</a:t>
            </a:r>
          </a:p>
        </p:txBody>
      </p:sp>
    </p:spTree>
    <p:extLst>
      <p:ext uri="{BB962C8B-B14F-4D97-AF65-F5344CB8AC3E}">
        <p14:creationId xmlns:p14="http://schemas.microsoft.com/office/powerpoint/2010/main" val="3144452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B1EC0-E394-AA10-01AA-FDCFA03DC7E6}"/>
              </a:ext>
            </a:extLst>
          </p:cNvPr>
          <p:cNvSpPr txBox="1"/>
          <p:nvPr/>
        </p:nvSpPr>
        <p:spPr>
          <a:xfrm>
            <a:off x="603939" y="3202116"/>
            <a:ext cx="11560103" cy="1153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YOU WANT TO KNOW?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71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B1EC0-E394-AA10-01AA-FDCFA03DC7E6}"/>
              </a:ext>
            </a:extLst>
          </p:cNvPr>
          <p:cNvSpPr txBox="1"/>
          <p:nvPr/>
        </p:nvSpPr>
        <p:spPr>
          <a:xfrm>
            <a:off x="1388075" y="2874650"/>
            <a:ext cx="9830200" cy="1489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22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3A891D-769D-BF44-5A5C-926757E8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n-US" b="1" dirty="0"/>
              <a:t>How I Got Started . . 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 descr="Letters in shelves">
            <a:extLst>
              <a:ext uri="{FF2B5EF4-FFF2-40B4-BE49-F238E27FC236}">
                <a16:creationId xmlns:a16="http://schemas.microsoft.com/office/drawing/2014/main" id="{2DA23A6B-3083-F51F-D126-1C11D4E74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54" r="41566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56623-9021-1E95-86AF-7085179CB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67" y="2133600"/>
            <a:ext cx="6600338" cy="3225863"/>
          </a:xfrm>
        </p:spPr>
        <p:txBody>
          <a:bodyPr>
            <a:normAutofit/>
          </a:bodyPr>
          <a:lstStyle/>
          <a:p>
            <a:r>
              <a:rPr lang="en-US" sz="2000" dirty="0"/>
              <a:t>COVID </a:t>
            </a:r>
          </a:p>
          <a:p>
            <a:r>
              <a:rPr lang="en-US" sz="2000" dirty="0"/>
              <a:t>Started cleaning out closets and boxes</a:t>
            </a:r>
          </a:p>
          <a:p>
            <a:r>
              <a:rPr lang="en-US" sz="2000" dirty="0"/>
              <a:t>Had to read everything to figure out where it belonged</a:t>
            </a:r>
          </a:p>
          <a:p>
            <a:r>
              <a:rPr lang="en-US" sz="2000" dirty="0"/>
              <a:t>Started scanning and sorting</a:t>
            </a:r>
          </a:p>
          <a:p>
            <a:r>
              <a:rPr lang="en-US" sz="2000" dirty="0"/>
              <a:t>Signed up for Ancestry</a:t>
            </a:r>
          </a:p>
          <a:p>
            <a:r>
              <a:rPr lang="en-US" sz="2000" dirty="0"/>
              <a:t>I was HOOKED!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A6D69-8682-0A3D-C86E-68AC7FCA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1425" y="6267979"/>
            <a:ext cx="7619999" cy="365125"/>
          </a:xfrm>
        </p:spPr>
        <p:txBody>
          <a:bodyPr/>
          <a:lstStyle/>
          <a:p>
            <a:pPr algn="r"/>
            <a:r>
              <a:rPr lang="en-US" dirty="0"/>
              <a:t>PAGE 2</a:t>
            </a:r>
          </a:p>
        </p:txBody>
      </p:sp>
    </p:spTree>
    <p:extLst>
      <p:ext uri="{BB962C8B-B14F-4D97-AF65-F5344CB8AC3E}">
        <p14:creationId xmlns:p14="http://schemas.microsoft.com/office/powerpoint/2010/main" val="111923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2329-8ED8-723E-F896-D9CB6A5DE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797" y="624110"/>
            <a:ext cx="9770815" cy="1280890"/>
          </a:xfrm>
        </p:spPr>
        <p:txBody>
          <a:bodyPr/>
          <a:lstStyle/>
          <a:p>
            <a:r>
              <a:rPr lang="en-US" b="1" dirty="0" err="1"/>
              <a:t>Lathern</a:t>
            </a:r>
            <a:r>
              <a:rPr lang="en-US" b="1" dirty="0"/>
              <a:t> Smith, Our Rich Family Genealogist</a:t>
            </a:r>
          </a:p>
        </p:txBody>
      </p:sp>
      <p:pic>
        <p:nvPicPr>
          <p:cNvPr id="5" name="Content Placeholder 4" descr="A person waving from a window&#10;&#10;Description automatically generated with medium confidence">
            <a:extLst>
              <a:ext uri="{FF2B5EF4-FFF2-40B4-BE49-F238E27FC236}">
                <a16:creationId xmlns:a16="http://schemas.microsoft.com/office/drawing/2014/main" id="{58B2DDB8-A7B2-A85D-8977-F7616F629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1102" y="1416908"/>
            <a:ext cx="4009081" cy="3006811"/>
          </a:xfr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879136-EBFC-C3DB-039F-EA5E0FB7E921}"/>
              </a:ext>
            </a:extLst>
          </p:cNvPr>
          <p:cNvSpPr txBox="1"/>
          <p:nvPr/>
        </p:nvSpPr>
        <p:spPr>
          <a:xfrm>
            <a:off x="1897449" y="4754852"/>
            <a:ext cx="3734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Lathern’s</a:t>
            </a:r>
            <a:r>
              <a:rPr lang="en-US" dirty="0"/>
              <a:t> favorite picture -- His final run, November 30, 1971, from Mobile to York, Alabama for the Alabama, Tennessee, and Northern Railroad Corporation.</a:t>
            </a:r>
          </a:p>
        </p:txBody>
      </p:sp>
      <p:pic>
        <p:nvPicPr>
          <p:cNvPr id="10" name="Picture 9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F5872261-9FD7-1C2C-6784-32F59F2FC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472" y="3348681"/>
            <a:ext cx="4851560" cy="30570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55BA65-4649-9FE0-30C9-032E39BAE576}"/>
              </a:ext>
            </a:extLst>
          </p:cNvPr>
          <p:cNvSpPr txBox="1"/>
          <p:nvPr/>
        </p:nvSpPr>
        <p:spPr>
          <a:xfrm>
            <a:off x="6285472" y="1850691"/>
            <a:ext cx="4440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Lathern</a:t>
            </a:r>
            <a:r>
              <a:rPr lang="en-US" dirty="0"/>
              <a:t> Smith, was Daddy </a:t>
            </a:r>
            <a:r>
              <a:rPr lang="en-US" dirty="0" err="1"/>
              <a:t>Windy’s</a:t>
            </a:r>
            <a:r>
              <a:rPr lang="en-US" dirty="0"/>
              <a:t> first cousin. Pictured below in birth order: </a:t>
            </a:r>
            <a:r>
              <a:rPr lang="en-US" dirty="0" err="1"/>
              <a:t>Lathern</a:t>
            </a:r>
            <a:r>
              <a:rPr lang="en-US" dirty="0"/>
              <a:t> and siblings Leslie, Willard, Monroe, Woodrow, Gretel, and Dale. </a:t>
            </a:r>
          </a:p>
        </p:txBody>
      </p:sp>
    </p:spTree>
    <p:extLst>
      <p:ext uri="{BB962C8B-B14F-4D97-AF65-F5344CB8AC3E}">
        <p14:creationId xmlns:p14="http://schemas.microsoft.com/office/powerpoint/2010/main" val="152956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BCAF9-6F05-1EEE-6C44-461D3820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11" y="509622"/>
            <a:ext cx="3778438" cy="44010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Daddy Windy, Mama Rich, and Uncle Ellis</a:t>
            </a:r>
            <a:br>
              <a:rPr lang="en-US" sz="3200" b="1" dirty="0">
                <a:solidFill>
                  <a:schemeClr val="bg1"/>
                </a:solidFill>
              </a:rPr>
            </a:br>
            <a:br>
              <a:rPr lang="en-US" sz="2800" i="1" dirty="0">
                <a:solidFill>
                  <a:srgbClr val="FEFFFF"/>
                </a:solidFill>
              </a:rPr>
            </a:br>
            <a:br>
              <a:rPr lang="en-US" sz="4000" dirty="0">
                <a:solidFill>
                  <a:srgbClr val="FEFFFF"/>
                </a:solidFill>
              </a:rPr>
            </a:br>
            <a:endParaRPr lang="en-US" sz="4000" dirty="0">
              <a:solidFill>
                <a:srgbClr val="FEFFFF"/>
              </a:solidFill>
            </a:endParaRPr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07AA5DB3-BEE3-78C5-AB61-C4409B926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622" y="1126652"/>
            <a:ext cx="6397087" cy="4592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A42094-EAD0-EFE4-7CBF-20CF9F5A1135}"/>
              </a:ext>
            </a:extLst>
          </p:cNvPr>
          <p:cNvSpPr txBox="1"/>
          <p:nvPr/>
        </p:nvSpPr>
        <p:spPr>
          <a:xfrm>
            <a:off x="156563" y="5290192"/>
            <a:ext cx="458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Family We Knew . . . </a:t>
            </a:r>
          </a:p>
        </p:txBody>
      </p:sp>
    </p:spTree>
    <p:extLst>
      <p:ext uri="{BB962C8B-B14F-4D97-AF65-F5344CB8AC3E}">
        <p14:creationId xmlns:p14="http://schemas.microsoft.com/office/powerpoint/2010/main" val="166451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08ED74B-06F2-4BD5-838F-1AAD0033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F586E1-75B5-49B8-9A21-DD14CA0F6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8ECF1231-6B06-42A7-9653-F6A738AAC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D0D424C-4930-4745-B075-4AF5691E3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CD110D4-7970-4333-ACA2-F5A0DFCE9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4C2DE85-6DF9-48B6-AC63-963A5224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2B527314-243D-423D-9285-A30290D1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857798C9-0A62-400E-B105-429ABFC4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40E214F1-D642-41FF-8FBB-F1484108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24EBEFE9-8F4F-41C2-9022-FF9730C4E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389BEA2F-6457-431A-941E-840A670CA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D32D9258-EB54-414B-A2D5-45833956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95967EF-C4BF-4A5F-90E5-A603A6654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253675EB-03CE-4B59-BEBD-4D0D9871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CAF6A1-77C7-4ABC-9E4A-E74A8DB1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6B3F65AF-943F-4D0E-B890-AA058F48B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660B5807-5995-44AD-9E16-10337DC83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E80AC2A9-A86D-45A4-B218-B52F22B3E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2DB7D344-D8A0-46BE-8BD4-70DEC451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90B7E18B-6B64-4711-94DE-715DE0CB7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7CCF1B9C-A47F-4AC1-8164-F13CD4288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A7694E0F-733F-4E78-A250-B7840DA0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7DE4B38A-BCE4-48FC-9109-41F73413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36605C57-20A9-46A2-A6DB-2EA83ADC9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23EFA4B2-9313-4409-9BAE-FC04D2AF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C8A794CC-8846-4A65-8227-1001468D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87046215-2C6C-4EFD-9689-6EBF98CA9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CC9387DA-2D8E-4E5D-BD65-274370B6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Freeform 11">
            <a:extLst>
              <a:ext uri="{FF2B5EF4-FFF2-40B4-BE49-F238E27FC236}">
                <a16:creationId xmlns:a16="http://schemas.microsoft.com/office/drawing/2014/main" id="{18BFC65B-9706-4EE1-8B75-FEEC1C530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B1EC0-E394-AA10-01AA-FDCFA03DC7E6}"/>
              </a:ext>
            </a:extLst>
          </p:cNvPr>
          <p:cNvSpPr txBox="1"/>
          <p:nvPr/>
        </p:nvSpPr>
        <p:spPr>
          <a:xfrm>
            <a:off x="205245" y="630283"/>
            <a:ext cx="10759483" cy="1683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C. S. Rich and Vera Farmer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C7986-69C2-AC83-D426-DD4D3AF1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77" y="2130864"/>
            <a:ext cx="9255374" cy="3122161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684FCD1A-BC76-C31D-711F-F660CF1494E2}"/>
              </a:ext>
            </a:extLst>
          </p:cNvPr>
          <p:cNvSpPr/>
          <p:nvPr/>
        </p:nvSpPr>
        <p:spPr>
          <a:xfrm>
            <a:off x="4489804" y="2046986"/>
            <a:ext cx="484632" cy="15116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99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standing together&#10;&#10;Description automatically generated with low confidence">
            <a:extLst>
              <a:ext uri="{FF2B5EF4-FFF2-40B4-BE49-F238E27FC236}">
                <a16:creationId xmlns:a16="http://schemas.microsoft.com/office/drawing/2014/main" id="{B7154AAF-6B48-C20E-4BCA-2998C32C4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2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53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>
                <a:solidFill>
                  <a:srgbClr val="FEFFFF"/>
                </a:solidFill>
              </a:rPr>
              <a:t>Charles Stevens Rich and Vera Vashti Farmer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EFFFF"/>
                </a:solidFill>
              </a:rPr>
              <a:t>What we know about C. S. Rich: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Born 1891 in </a:t>
            </a:r>
            <a:r>
              <a:rPr lang="en-US" dirty="0" err="1">
                <a:solidFill>
                  <a:srgbClr val="FEFFFF"/>
                </a:solidFill>
              </a:rPr>
              <a:t>Isney</a:t>
            </a:r>
            <a:r>
              <a:rPr lang="en-US">
                <a:solidFill>
                  <a:srgbClr val="FEFFFF"/>
                </a:solidFill>
              </a:rPr>
              <a:t>, Alabama</a:t>
            </a:r>
            <a:endParaRPr lang="en-US" dirty="0">
              <a:solidFill>
                <a:srgbClr val="FEFFFF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Attended Jones County Agricultural High School 1912-14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Ran the U.S. Experiment Station at West Point, Mississippi for 15 years (1925-1940)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Left job because of health (injuries and surgeries)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Reapplied for his job in 1941; did not win it back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Divorced from Vera in 1941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Died February 1942 at home of brother, Alex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46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standing together&#10;&#10;Description automatically generated with low confidence">
            <a:extLst>
              <a:ext uri="{FF2B5EF4-FFF2-40B4-BE49-F238E27FC236}">
                <a16:creationId xmlns:a16="http://schemas.microsoft.com/office/drawing/2014/main" id="{B7154AAF-6B48-C20E-4BCA-2998C32C4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2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53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>
                <a:solidFill>
                  <a:srgbClr val="FEFFFF"/>
                </a:solidFill>
              </a:rPr>
              <a:t>Charles Stevens Rich and Vera Vashti Farmer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1999"/>
            <a:ext cx="7145867" cy="4166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EFFFF"/>
                </a:solidFill>
              </a:rPr>
              <a:t>What we know about Vera Vashti Farmer: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Born 1892 in Macon, Mississippi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Attended ”Industrial Institute for White Girls” (renamed Mississippi Women’s College”)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Married in 1919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Divorced C. S. in 1941 (“cruelty and intolerable treatment”)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Was a “home demonstration agent” for 50 years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Traveled to Hawaii for 50</a:t>
            </a:r>
            <a:r>
              <a:rPr lang="en-US" baseline="30000" dirty="0">
                <a:solidFill>
                  <a:srgbClr val="FEFFFF"/>
                </a:solidFill>
              </a:rPr>
              <a:t>th</a:t>
            </a:r>
            <a:r>
              <a:rPr lang="en-US" dirty="0">
                <a:solidFill>
                  <a:srgbClr val="FEFFFF"/>
                </a:solidFill>
              </a:rPr>
              <a:t> Anniversary of the National Extension Homemaker’s Council in 1964 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Died December 1964 in Columbus, Mississippi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dirty="0">
                <a:solidFill>
                  <a:srgbClr val="FEFFFF"/>
                </a:solidFill>
              </a:rPr>
              <a:t>NOTE: We have her bible.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80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3325</TotalTime>
  <Words>1692</Words>
  <Application>Microsoft Macintosh PowerPoint</Application>
  <PresentationFormat>Widescreen</PresentationFormat>
  <Paragraphs>196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Wingdings</vt:lpstr>
      <vt:lpstr>Wingdings 3</vt:lpstr>
      <vt:lpstr>Wisp</vt:lpstr>
      <vt:lpstr>Rich Family Genealogy . . .  A Work in Progress </vt:lpstr>
      <vt:lpstr>Table of Contents</vt:lpstr>
      <vt:lpstr>PowerPoint Presentation</vt:lpstr>
      <vt:lpstr>How I Got Started . . . </vt:lpstr>
      <vt:lpstr>Lathern Smith, Our Rich Family Genealogist</vt:lpstr>
      <vt:lpstr>Daddy Windy, Mama Rich, and Uncle Ellis   </vt:lpstr>
      <vt:lpstr>PowerPoint Presentation</vt:lpstr>
      <vt:lpstr>Charles Stevens Rich and Vera Vashti Farmer</vt:lpstr>
      <vt:lpstr>Charles Stevens Rich and Vera Vashti Farmer</vt:lpstr>
      <vt:lpstr>PowerPoint Presentation</vt:lpstr>
      <vt:lpstr>Edward W. Rich and Margaret Jane Meadows (From Rebecca Smith told to son, Lathern) </vt:lpstr>
      <vt:lpstr>Edward W. Rich and Margaret Jane Meadows (From Rebecca Smith told to son, Lathern) </vt:lpstr>
      <vt:lpstr>What do we know about the kids?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Stephen C. Rich II</vt:lpstr>
      <vt:lpstr>Eliza West</vt:lpstr>
      <vt:lpstr>What do we know about the kids?</vt:lpstr>
      <vt:lpstr>Rolling Back Time to . . .  Richton, Perry County, Mississippi</vt:lpstr>
      <vt:lpstr>PowerPoint Presentation</vt:lpstr>
      <vt:lpstr>PowerPoint Presentation</vt:lpstr>
      <vt:lpstr>Who are you? </vt:lpstr>
      <vt:lpstr>PowerPoint Presentation</vt:lpstr>
      <vt:lpstr>Research Interests?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 Family Genealogy . . .  A Work in Progress </dc:title>
  <dc:creator>Marcia Call</dc:creator>
  <cp:lastModifiedBy>Marcia Call</cp:lastModifiedBy>
  <cp:revision>10</cp:revision>
  <cp:lastPrinted>2023-07-06T00:12:52Z</cp:lastPrinted>
  <dcterms:created xsi:type="dcterms:W3CDTF">2023-07-02T21:40:59Z</dcterms:created>
  <dcterms:modified xsi:type="dcterms:W3CDTF">2025-07-15T21:23:14Z</dcterms:modified>
</cp:coreProperties>
</file>